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8"/>
  </p:notesMasterIdLst>
  <p:sldIdLst>
    <p:sldId id="256" r:id="rId2"/>
    <p:sldId id="260" r:id="rId3"/>
    <p:sldId id="264" r:id="rId4"/>
    <p:sldId id="261" r:id="rId5"/>
    <p:sldId id="265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B7CA4-F008-485A-B2A2-7C59390CF52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136D782-091D-4360-B71C-5A67A3880974}">
      <dgm:prSet/>
      <dgm:spPr/>
      <dgm:t>
        <a:bodyPr/>
        <a:lstStyle/>
        <a:p>
          <a:r>
            <a:rPr lang="en-US" b="0" i="0" baseline="0" dirty="0"/>
            <a:t>Cross-national study of </a:t>
          </a:r>
          <a:r>
            <a:rPr lang="en-US" b="1" i="0" baseline="0" dirty="0"/>
            <a:t>Australia, Singapore, and Vietnam</a:t>
          </a:r>
          <a:r>
            <a:rPr lang="en-US" b="0" i="0" baseline="0" dirty="0"/>
            <a:t>, examining </a:t>
          </a:r>
          <a:r>
            <a:rPr lang="en-US" b="0" i="0" baseline="0" dirty="0" err="1"/>
            <a:t>underspheric</a:t>
          </a:r>
          <a:r>
            <a:rPr lang="en-US" b="0" i="0" baseline="0" dirty="0"/>
            <a:t> networks and their use of </a:t>
          </a:r>
          <a:r>
            <a:rPr lang="en-US" b="0" i="0" baseline="0" dirty="0" err="1"/>
            <a:t>LoRA</a:t>
          </a:r>
          <a:r>
            <a:rPr lang="en-US" b="0" i="0" baseline="0" dirty="0"/>
            <a:t> (low-rank adaption) to gauge potential policy impacts.</a:t>
          </a:r>
          <a:endParaRPr lang="en-US" dirty="0"/>
        </a:p>
      </dgm:t>
    </dgm:pt>
    <dgm:pt modelId="{A74E97A8-E554-4B59-B0FB-624C6B080E17}" type="parTrans" cxnId="{C8BC467F-F3D7-40E0-8A7E-49A1E230E150}">
      <dgm:prSet/>
      <dgm:spPr/>
      <dgm:t>
        <a:bodyPr/>
        <a:lstStyle/>
        <a:p>
          <a:endParaRPr lang="en-US"/>
        </a:p>
      </dgm:t>
    </dgm:pt>
    <dgm:pt modelId="{EB92FA48-A924-4845-9713-C18C5CDD0041}" type="sibTrans" cxnId="{C8BC467F-F3D7-40E0-8A7E-49A1E230E150}">
      <dgm:prSet/>
      <dgm:spPr/>
      <dgm:t>
        <a:bodyPr/>
        <a:lstStyle/>
        <a:p>
          <a:endParaRPr lang="en-US"/>
        </a:p>
      </dgm:t>
    </dgm:pt>
    <dgm:pt modelId="{9CC56CD8-9C56-4331-B453-D30190B7CA1A}">
      <dgm:prSet/>
      <dgm:spPr/>
      <dgm:t>
        <a:bodyPr/>
        <a:lstStyle/>
        <a:p>
          <a:r>
            <a:rPr lang="en-US" b="0" i="0" baseline="0" dirty="0"/>
            <a:t>Computational approaches: starting with a Google search (“</a:t>
          </a:r>
          <a:r>
            <a:rPr lang="en-US" b="0" i="0" baseline="0" dirty="0" err="1"/>
            <a:t>LoRA</a:t>
          </a:r>
          <a:r>
            <a:rPr lang="en-US" b="0" i="0" baseline="0" dirty="0"/>
            <a:t>, how to?”) → YouTube as entry point → same search replicated across all three jurisdictions</a:t>
          </a:r>
          <a:endParaRPr lang="en-US" dirty="0"/>
        </a:p>
      </dgm:t>
    </dgm:pt>
    <dgm:pt modelId="{0819C4B6-D366-4345-A2CF-638171963601}" type="parTrans" cxnId="{8632C78C-2CF2-40F2-9975-EEA97FBD721F}">
      <dgm:prSet/>
      <dgm:spPr/>
      <dgm:t>
        <a:bodyPr/>
        <a:lstStyle/>
        <a:p>
          <a:endParaRPr lang="en-US"/>
        </a:p>
      </dgm:t>
    </dgm:pt>
    <dgm:pt modelId="{CA8D65CB-FE94-428E-B0DB-3980596F3E28}" type="sibTrans" cxnId="{8632C78C-2CF2-40F2-9975-EEA97FBD721F}">
      <dgm:prSet/>
      <dgm:spPr/>
      <dgm:t>
        <a:bodyPr/>
        <a:lstStyle/>
        <a:p>
          <a:endParaRPr lang="en-US"/>
        </a:p>
      </dgm:t>
    </dgm:pt>
    <dgm:pt modelId="{C55C0597-4DF5-4CAF-9B84-DC60BFD6CF72}">
      <dgm:prSet/>
      <dgm:spPr/>
      <dgm:t>
        <a:bodyPr/>
        <a:lstStyle/>
        <a:p>
          <a:r>
            <a:rPr lang="en-US" b="0" i="0" baseline="0" dirty="0"/>
            <a:t>Collected </a:t>
          </a:r>
          <a:r>
            <a:rPr lang="en-US" b="1" i="0" baseline="0" dirty="0"/>
            <a:t>top 5 videos, top 10 recommendations, and all comments</a:t>
          </a:r>
          <a:r>
            <a:rPr lang="en-US" b="0" i="0" baseline="0" dirty="0"/>
            <a:t> → traced links to platforms (</a:t>
          </a:r>
          <a:r>
            <a:rPr lang="en-US" b="0" i="0" baseline="0" dirty="0" err="1"/>
            <a:t>CivitAI</a:t>
          </a:r>
          <a:r>
            <a:rPr lang="en-US" b="0" i="0" baseline="0" dirty="0"/>
            <a:t>, GitHub, Discord) to map </a:t>
          </a:r>
          <a:r>
            <a:rPr lang="en-US" b="0" i="0" baseline="0" dirty="0" err="1"/>
            <a:t>underspheres</a:t>
          </a:r>
          <a:endParaRPr lang="en-US" dirty="0"/>
        </a:p>
      </dgm:t>
    </dgm:pt>
    <dgm:pt modelId="{D282DCF3-E1B7-4346-8E61-CAAD05FA5232}" type="parTrans" cxnId="{54931B2D-4B61-497E-A15F-673B1556E0E4}">
      <dgm:prSet/>
      <dgm:spPr/>
      <dgm:t>
        <a:bodyPr/>
        <a:lstStyle/>
        <a:p>
          <a:endParaRPr lang="en-US"/>
        </a:p>
      </dgm:t>
    </dgm:pt>
    <dgm:pt modelId="{5AD6D095-F88A-450D-B675-FF124B77F22B}" type="sibTrans" cxnId="{54931B2D-4B61-497E-A15F-673B1556E0E4}">
      <dgm:prSet/>
      <dgm:spPr/>
      <dgm:t>
        <a:bodyPr/>
        <a:lstStyle/>
        <a:p>
          <a:endParaRPr lang="en-US"/>
        </a:p>
      </dgm:t>
    </dgm:pt>
    <dgm:pt modelId="{FC54912F-36E0-4C80-9DFD-4E8CFF94121E}">
      <dgm:prSet/>
      <dgm:spPr/>
      <dgm:t>
        <a:bodyPr/>
        <a:lstStyle/>
        <a:p>
          <a:r>
            <a:rPr lang="en-US" b="0" i="0" baseline="0" dirty="0"/>
            <a:t>Content analysis on data collated, extracting links (networks) into </a:t>
          </a:r>
          <a:r>
            <a:rPr lang="en-US" b="0" i="0" baseline="0" dirty="0" err="1"/>
            <a:t>underspheres</a:t>
          </a:r>
          <a:r>
            <a:rPr lang="en-US" b="0" i="0" baseline="0" dirty="0"/>
            <a:t>. These pathways are </a:t>
          </a:r>
          <a:r>
            <a:rPr lang="en-US" b="0" i="0" baseline="0" dirty="0" err="1"/>
            <a:t>analysed</a:t>
          </a:r>
          <a:r>
            <a:rPr lang="en-US" b="0" i="0" baseline="0" dirty="0"/>
            <a:t>, focusing on how local contexts and their influence</a:t>
          </a:r>
          <a:endParaRPr lang="en-US" dirty="0">
            <a:solidFill>
              <a:srgbClr val="FF0000"/>
            </a:solidFill>
          </a:endParaRPr>
        </a:p>
      </dgm:t>
    </dgm:pt>
    <dgm:pt modelId="{FA5519D5-39C6-490C-AA8E-996F9C09974B}" type="parTrans" cxnId="{C28B032B-23A9-4DE6-A466-EFC4D048DEF7}">
      <dgm:prSet/>
      <dgm:spPr/>
      <dgm:t>
        <a:bodyPr/>
        <a:lstStyle/>
        <a:p>
          <a:endParaRPr lang="en-US"/>
        </a:p>
      </dgm:t>
    </dgm:pt>
    <dgm:pt modelId="{10070C27-5956-4471-91C4-B25313074D58}" type="sibTrans" cxnId="{C28B032B-23A9-4DE6-A466-EFC4D048DEF7}">
      <dgm:prSet/>
      <dgm:spPr/>
      <dgm:t>
        <a:bodyPr/>
        <a:lstStyle/>
        <a:p>
          <a:endParaRPr lang="en-US"/>
        </a:p>
      </dgm:t>
    </dgm:pt>
    <dgm:pt modelId="{C5FDEF9F-32B1-0E45-A932-7CEDAD8CE2DF}" type="pres">
      <dgm:prSet presAssocID="{D6FB7CA4-F008-485A-B2A2-7C59390CF52D}" presName="vert0" presStyleCnt="0">
        <dgm:presLayoutVars>
          <dgm:dir/>
          <dgm:animOne val="branch"/>
          <dgm:animLvl val="lvl"/>
        </dgm:presLayoutVars>
      </dgm:prSet>
      <dgm:spPr/>
    </dgm:pt>
    <dgm:pt modelId="{6A5DF72B-28A4-B346-B64A-70250B2C3FA1}" type="pres">
      <dgm:prSet presAssocID="{3136D782-091D-4360-B71C-5A67A3880974}" presName="thickLine" presStyleLbl="alignNode1" presStyleIdx="0" presStyleCnt="4"/>
      <dgm:spPr/>
    </dgm:pt>
    <dgm:pt modelId="{FFEDD2D7-D146-7D44-BC9D-F95AACD04463}" type="pres">
      <dgm:prSet presAssocID="{3136D782-091D-4360-B71C-5A67A3880974}" presName="horz1" presStyleCnt="0"/>
      <dgm:spPr/>
    </dgm:pt>
    <dgm:pt modelId="{103B74AD-34E6-824A-82FD-A1205B0BD6E8}" type="pres">
      <dgm:prSet presAssocID="{3136D782-091D-4360-B71C-5A67A3880974}" presName="tx1" presStyleLbl="revTx" presStyleIdx="0" presStyleCnt="4"/>
      <dgm:spPr/>
    </dgm:pt>
    <dgm:pt modelId="{7F3BF14B-FA44-5943-BA01-C42118B39B46}" type="pres">
      <dgm:prSet presAssocID="{3136D782-091D-4360-B71C-5A67A3880974}" presName="vert1" presStyleCnt="0"/>
      <dgm:spPr/>
    </dgm:pt>
    <dgm:pt modelId="{BDF6ACCD-938F-9040-BD6B-39C9885502E3}" type="pres">
      <dgm:prSet presAssocID="{9CC56CD8-9C56-4331-B453-D30190B7CA1A}" presName="thickLine" presStyleLbl="alignNode1" presStyleIdx="1" presStyleCnt="4"/>
      <dgm:spPr/>
    </dgm:pt>
    <dgm:pt modelId="{B7D78338-F876-7E4E-A5F6-3FB4D06C8FEE}" type="pres">
      <dgm:prSet presAssocID="{9CC56CD8-9C56-4331-B453-D30190B7CA1A}" presName="horz1" presStyleCnt="0"/>
      <dgm:spPr/>
    </dgm:pt>
    <dgm:pt modelId="{63F7F5BB-6754-404B-820A-3D6562B87F36}" type="pres">
      <dgm:prSet presAssocID="{9CC56CD8-9C56-4331-B453-D30190B7CA1A}" presName="tx1" presStyleLbl="revTx" presStyleIdx="1" presStyleCnt="4"/>
      <dgm:spPr/>
    </dgm:pt>
    <dgm:pt modelId="{B44B4B0D-39D7-0140-92DE-AD2B2B788EFC}" type="pres">
      <dgm:prSet presAssocID="{9CC56CD8-9C56-4331-B453-D30190B7CA1A}" presName="vert1" presStyleCnt="0"/>
      <dgm:spPr/>
    </dgm:pt>
    <dgm:pt modelId="{0BEAC226-ED3F-B840-AE9B-931B8B0C819F}" type="pres">
      <dgm:prSet presAssocID="{C55C0597-4DF5-4CAF-9B84-DC60BFD6CF72}" presName="thickLine" presStyleLbl="alignNode1" presStyleIdx="2" presStyleCnt="4"/>
      <dgm:spPr/>
    </dgm:pt>
    <dgm:pt modelId="{A87C1D4B-B54F-BC45-9987-976F7DD1A5E6}" type="pres">
      <dgm:prSet presAssocID="{C55C0597-4DF5-4CAF-9B84-DC60BFD6CF72}" presName="horz1" presStyleCnt="0"/>
      <dgm:spPr/>
    </dgm:pt>
    <dgm:pt modelId="{D3A151CB-7DA1-AC4C-B257-511F9853594F}" type="pres">
      <dgm:prSet presAssocID="{C55C0597-4DF5-4CAF-9B84-DC60BFD6CF72}" presName="tx1" presStyleLbl="revTx" presStyleIdx="2" presStyleCnt="4"/>
      <dgm:spPr/>
    </dgm:pt>
    <dgm:pt modelId="{2E6B993C-54AA-A341-A91C-5E4F2D75C51A}" type="pres">
      <dgm:prSet presAssocID="{C55C0597-4DF5-4CAF-9B84-DC60BFD6CF72}" presName="vert1" presStyleCnt="0"/>
      <dgm:spPr/>
    </dgm:pt>
    <dgm:pt modelId="{50F74C66-F040-EF45-A862-1D2910A21213}" type="pres">
      <dgm:prSet presAssocID="{FC54912F-36E0-4C80-9DFD-4E8CFF94121E}" presName="thickLine" presStyleLbl="alignNode1" presStyleIdx="3" presStyleCnt="4"/>
      <dgm:spPr/>
    </dgm:pt>
    <dgm:pt modelId="{58709442-F139-7D4D-A89F-04967A8D8C96}" type="pres">
      <dgm:prSet presAssocID="{FC54912F-36E0-4C80-9DFD-4E8CFF94121E}" presName="horz1" presStyleCnt="0"/>
      <dgm:spPr/>
    </dgm:pt>
    <dgm:pt modelId="{E4CD4606-6064-E345-B61E-65B636C01A3D}" type="pres">
      <dgm:prSet presAssocID="{FC54912F-36E0-4C80-9DFD-4E8CFF94121E}" presName="tx1" presStyleLbl="revTx" presStyleIdx="3" presStyleCnt="4"/>
      <dgm:spPr/>
    </dgm:pt>
    <dgm:pt modelId="{3B2F2921-8C5C-1B45-860E-CD07806EE142}" type="pres">
      <dgm:prSet presAssocID="{FC54912F-36E0-4C80-9DFD-4E8CFF94121E}" presName="vert1" presStyleCnt="0"/>
      <dgm:spPr/>
    </dgm:pt>
  </dgm:ptLst>
  <dgm:cxnLst>
    <dgm:cxn modelId="{83E37D29-5ECB-674D-BD38-67195479725A}" type="presOf" srcId="{9CC56CD8-9C56-4331-B453-D30190B7CA1A}" destId="{63F7F5BB-6754-404B-820A-3D6562B87F36}" srcOrd="0" destOrd="0" presId="urn:microsoft.com/office/officeart/2008/layout/LinedList"/>
    <dgm:cxn modelId="{C28B032B-23A9-4DE6-A466-EFC4D048DEF7}" srcId="{D6FB7CA4-F008-485A-B2A2-7C59390CF52D}" destId="{FC54912F-36E0-4C80-9DFD-4E8CFF94121E}" srcOrd="3" destOrd="0" parTransId="{FA5519D5-39C6-490C-AA8E-996F9C09974B}" sibTransId="{10070C27-5956-4471-91C4-B25313074D58}"/>
    <dgm:cxn modelId="{54931B2D-4B61-497E-A15F-673B1556E0E4}" srcId="{D6FB7CA4-F008-485A-B2A2-7C59390CF52D}" destId="{C55C0597-4DF5-4CAF-9B84-DC60BFD6CF72}" srcOrd="2" destOrd="0" parTransId="{D282DCF3-E1B7-4346-8E61-CAAD05FA5232}" sibTransId="{5AD6D095-F88A-450D-B675-FF124B77F22B}"/>
    <dgm:cxn modelId="{B0D84F31-A898-8648-A406-345DCC318268}" type="presOf" srcId="{FC54912F-36E0-4C80-9DFD-4E8CFF94121E}" destId="{E4CD4606-6064-E345-B61E-65B636C01A3D}" srcOrd="0" destOrd="0" presId="urn:microsoft.com/office/officeart/2008/layout/LinedList"/>
    <dgm:cxn modelId="{C8BC467F-F3D7-40E0-8A7E-49A1E230E150}" srcId="{D6FB7CA4-F008-485A-B2A2-7C59390CF52D}" destId="{3136D782-091D-4360-B71C-5A67A3880974}" srcOrd="0" destOrd="0" parTransId="{A74E97A8-E554-4B59-B0FB-624C6B080E17}" sibTransId="{EB92FA48-A924-4845-9713-C18C5CDD0041}"/>
    <dgm:cxn modelId="{8632C78C-2CF2-40F2-9975-EEA97FBD721F}" srcId="{D6FB7CA4-F008-485A-B2A2-7C59390CF52D}" destId="{9CC56CD8-9C56-4331-B453-D30190B7CA1A}" srcOrd="1" destOrd="0" parTransId="{0819C4B6-D366-4345-A2CF-638171963601}" sibTransId="{CA8D65CB-FE94-428E-B0DB-3980596F3E28}"/>
    <dgm:cxn modelId="{4720C5B5-C519-1A49-BA3A-9EEB81B71F42}" type="presOf" srcId="{3136D782-091D-4360-B71C-5A67A3880974}" destId="{103B74AD-34E6-824A-82FD-A1205B0BD6E8}" srcOrd="0" destOrd="0" presId="urn:microsoft.com/office/officeart/2008/layout/LinedList"/>
    <dgm:cxn modelId="{4E7B14CA-1ABC-A649-BC3D-36C3C1C1EDDD}" type="presOf" srcId="{C55C0597-4DF5-4CAF-9B84-DC60BFD6CF72}" destId="{D3A151CB-7DA1-AC4C-B257-511F9853594F}" srcOrd="0" destOrd="0" presId="urn:microsoft.com/office/officeart/2008/layout/LinedList"/>
    <dgm:cxn modelId="{95A803FF-C374-CE44-B51F-313478CDE437}" type="presOf" srcId="{D6FB7CA4-F008-485A-B2A2-7C59390CF52D}" destId="{C5FDEF9F-32B1-0E45-A932-7CEDAD8CE2DF}" srcOrd="0" destOrd="0" presId="urn:microsoft.com/office/officeart/2008/layout/LinedList"/>
    <dgm:cxn modelId="{3C93ED14-270F-2A44-88A9-74BF34354E26}" type="presParOf" srcId="{C5FDEF9F-32B1-0E45-A932-7CEDAD8CE2DF}" destId="{6A5DF72B-28A4-B346-B64A-70250B2C3FA1}" srcOrd="0" destOrd="0" presId="urn:microsoft.com/office/officeart/2008/layout/LinedList"/>
    <dgm:cxn modelId="{E25CCF36-3507-4A42-AB78-DD1B8F736E56}" type="presParOf" srcId="{C5FDEF9F-32B1-0E45-A932-7CEDAD8CE2DF}" destId="{FFEDD2D7-D146-7D44-BC9D-F95AACD04463}" srcOrd="1" destOrd="0" presId="urn:microsoft.com/office/officeart/2008/layout/LinedList"/>
    <dgm:cxn modelId="{0BB69A26-5E5E-4948-955F-6AFC26915C16}" type="presParOf" srcId="{FFEDD2D7-D146-7D44-BC9D-F95AACD04463}" destId="{103B74AD-34E6-824A-82FD-A1205B0BD6E8}" srcOrd="0" destOrd="0" presId="urn:microsoft.com/office/officeart/2008/layout/LinedList"/>
    <dgm:cxn modelId="{6148E90C-184F-3C40-87A0-DB91464CB1AF}" type="presParOf" srcId="{FFEDD2D7-D146-7D44-BC9D-F95AACD04463}" destId="{7F3BF14B-FA44-5943-BA01-C42118B39B46}" srcOrd="1" destOrd="0" presId="urn:microsoft.com/office/officeart/2008/layout/LinedList"/>
    <dgm:cxn modelId="{FF6C79D1-12A3-E845-A069-E5DA3ED3EACB}" type="presParOf" srcId="{C5FDEF9F-32B1-0E45-A932-7CEDAD8CE2DF}" destId="{BDF6ACCD-938F-9040-BD6B-39C9885502E3}" srcOrd="2" destOrd="0" presId="urn:microsoft.com/office/officeart/2008/layout/LinedList"/>
    <dgm:cxn modelId="{55905C96-9F97-EA40-B64E-9DA7864EED35}" type="presParOf" srcId="{C5FDEF9F-32B1-0E45-A932-7CEDAD8CE2DF}" destId="{B7D78338-F876-7E4E-A5F6-3FB4D06C8FEE}" srcOrd="3" destOrd="0" presId="urn:microsoft.com/office/officeart/2008/layout/LinedList"/>
    <dgm:cxn modelId="{A6CC8CB9-BA0E-764A-8298-278496BC8B86}" type="presParOf" srcId="{B7D78338-F876-7E4E-A5F6-3FB4D06C8FEE}" destId="{63F7F5BB-6754-404B-820A-3D6562B87F36}" srcOrd="0" destOrd="0" presId="urn:microsoft.com/office/officeart/2008/layout/LinedList"/>
    <dgm:cxn modelId="{638FF802-FB57-D84D-AC45-8A28E6209526}" type="presParOf" srcId="{B7D78338-F876-7E4E-A5F6-3FB4D06C8FEE}" destId="{B44B4B0D-39D7-0140-92DE-AD2B2B788EFC}" srcOrd="1" destOrd="0" presId="urn:microsoft.com/office/officeart/2008/layout/LinedList"/>
    <dgm:cxn modelId="{DE490E7F-5D0A-5246-B2DE-FE8AF55AC643}" type="presParOf" srcId="{C5FDEF9F-32B1-0E45-A932-7CEDAD8CE2DF}" destId="{0BEAC226-ED3F-B840-AE9B-931B8B0C819F}" srcOrd="4" destOrd="0" presId="urn:microsoft.com/office/officeart/2008/layout/LinedList"/>
    <dgm:cxn modelId="{249437F3-BFD1-2646-803B-9AC2781A5291}" type="presParOf" srcId="{C5FDEF9F-32B1-0E45-A932-7CEDAD8CE2DF}" destId="{A87C1D4B-B54F-BC45-9987-976F7DD1A5E6}" srcOrd="5" destOrd="0" presId="urn:microsoft.com/office/officeart/2008/layout/LinedList"/>
    <dgm:cxn modelId="{FB9F513C-0223-7144-92D1-ADC00D27A6D5}" type="presParOf" srcId="{A87C1D4B-B54F-BC45-9987-976F7DD1A5E6}" destId="{D3A151CB-7DA1-AC4C-B257-511F9853594F}" srcOrd="0" destOrd="0" presId="urn:microsoft.com/office/officeart/2008/layout/LinedList"/>
    <dgm:cxn modelId="{766C3B4E-B966-0C49-8C89-2A38734A0BCB}" type="presParOf" srcId="{A87C1D4B-B54F-BC45-9987-976F7DD1A5E6}" destId="{2E6B993C-54AA-A341-A91C-5E4F2D75C51A}" srcOrd="1" destOrd="0" presId="urn:microsoft.com/office/officeart/2008/layout/LinedList"/>
    <dgm:cxn modelId="{C185EA8C-CC6E-7C40-92D1-0239C8B4B894}" type="presParOf" srcId="{C5FDEF9F-32B1-0E45-A932-7CEDAD8CE2DF}" destId="{50F74C66-F040-EF45-A862-1D2910A21213}" srcOrd="6" destOrd="0" presId="urn:microsoft.com/office/officeart/2008/layout/LinedList"/>
    <dgm:cxn modelId="{EFF121E9-C102-0640-8F62-3BD5874FC781}" type="presParOf" srcId="{C5FDEF9F-32B1-0E45-A932-7CEDAD8CE2DF}" destId="{58709442-F139-7D4D-A89F-04967A8D8C96}" srcOrd="7" destOrd="0" presId="urn:microsoft.com/office/officeart/2008/layout/LinedList"/>
    <dgm:cxn modelId="{328AEDE8-E39A-F246-9258-AC961E9E81CB}" type="presParOf" srcId="{58709442-F139-7D4D-A89F-04967A8D8C96}" destId="{E4CD4606-6064-E345-B61E-65B636C01A3D}" srcOrd="0" destOrd="0" presId="urn:microsoft.com/office/officeart/2008/layout/LinedList"/>
    <dgm:cxn modelId="{692B034C-D58A-E348-9C4B-186191B021CA}" type="presParOf" srcId="{58709442-F139-7D4D-A89F-04967A8D8C96}" destId="{3B2F2921-8C5C-1B45-860E-CD07806EE14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DF72B-28A4-B346-B64A-70250B2C3FA1}">
      <dsp:nvSpPr>
        <dsp:cNvPr id="0" name=""/>
        <dsp:cNvSpPr/>
      </dsp:nvSpPr>
      <dsp:spPr>
        <a:xfrm>
          <a:off x="0" y="0"/>
          <a:ext cx="672890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3B74AD-34E6-824A-82FD-A1205B0BD6E8}">
      <dsp:nvSpPr>
        <dsp:cNvPr id="0" name=""/>
        <dsp:cNvSpPr/>
      </dsp:nvSpPr>
      <dsp:spPr>
        <a:xfrm>
          <a:off x="0" y="0"/>
          <a:ext cx="6728905" cy="1092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Cross-national study of </a:t>
          </a:r>
          <a:r>
            <a:rPr lang="en-US" sz="2000" b="1" i="0" kern="1200" baseline="0" dirty="0"/>
            <a:t>Australia, Singapore, and Vietnam</a:t>
          </a:r>
          <a:r>
            <a:rPr lang="en-US" sz="2000" b="0" i="0" kern="1200" baseline="0" dirty="0"/>
            <a:t>, examining </a:t>
          </a:r>
          <a:r>
            <a:rPr lang="en-US" sz="2000" b="0" i="0" kern="1200" baseline="0" dirty="0" err="1"/>
            <a:t>underspheric</a:t>
          </a:r>
          <a:r>
            <a:rPr lang="en-US" sz="2000" b="0" i="0" kern="1200" baseline="0" dirty="0"/>
            <a:t> networks and their use of </a:t>
          </a:r>
          <a:r>
            <a:rPr lang="en-US" sz="2000" b="0" i="0" kern="1200" baseline="0" dirty="0" err="1"/>
            <a:t>LoRA</a:t>
          </a:r>
          <a:r>
            <a:rPr lang="en-US" sz="2000" b="0" i="0" kern="1200" baseline="0" dirty="0"/>
            <a:t> (low-rank adaption) to gauge potential policy impacts.</a:t>
          </a:r>
          <a:endParaRPr lang="en-US" sz="2000" kern="1200" dirty="0"/>
        </a:p>
      </dsp:txBody>
      <dsp:txXfrm>
        <a:off x="0" y="0"/>
        <a:ext cx="6728905" cy="1092993"/>
      </dsp:txXfrm>
    </dsp:sp>
    <dsp:sp modelId="{BDF6ACCD-938F-9040-BD6B-39C9885502E3}">
      <dsp:nvSpPr>
        <dsp:cNvPr id="0" name=""/>
        <dsp:cNvSpPr/>
      </dsp:nvSpPr>
      <dsp:spPr>
        <a:xfrm>
          <a:off x="0" y="1092993"/>
          <a:ext cx="6728905" cy="0"/>
        </a:xfrm>
        <a:prstGeom prst="line">
          <a:avLst/>
        </a:prstGeom>
        <a:solidFill>
          <a:schemeClr val="accent2">
            <a:hueOff val="901965"/>
            <a:satOff val="-15451"/>
            <a:lumOff val="-653"/>
            <a:alphaOff val="0"/>
          </a:schemeClr>
        </a:solidFill>
        <a:ln w="12700" cap="flat" cmpd="sng" algn="ctr">
          <a:solidFill>
            <a:schemeClr val="accent2">
              <a:hueOff val="901965"/>
              <a:satOff val="-15451"/>
              <a:lumOff val="-6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7F5BB-6754-404B-820A-3D6562B87F36}">
      <dsp:nvSpPr>
        <dsp:cNvPr id="0" name=""/>
        <dsp:cNvSpPr/>
      </dsp:nvSpPr>
      <dsp:spPr>
        <a:xfrm>
          <a:off x="0" y="1092993"/>
          <a:ext cx="6728905" cy="1092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Computational approaches: starting with a Google search (“</a:t>
          </a:r>
          <a:r>
            <a:rPr lang="en-US" sz="2000" b="0" i="0" kern="1200" baseline="0" dirty="0" err="1"/>
            <a:t>LoRA</a:t>
          </a:r>
          <a:r>
            <a:rPr lang="en-US" sz="2000" b="0" i="0" kern="1200" baseline="0" dirty="0"/>
            <a:t>, how to?”) → YouTube as entry point → same search replicated across all three jurisdictions</a:t>
          </a:r>
          <a:endParaRPr lang="en-US" sz="2000" kern="1200" dirty="0"/>
        </a:p>
      </dsp:txBody>
      <dsp:txXfrm>
        <a:off x="0" y="1092993"/>
        <a:ext cx="6728905" cy="1092993"/>
      </dsp:txXfrm>
    </dsp:sp>
    <dsp:sp modelId="{0BEAC226-ED3F-B840-AE9B-931B8B0C819F}">
      <dsp:nvSpPr>
        <dsp:cNvPr id="0" name=""/>
        <dsp:cNvSpPr/>
      </dsp:nvSpPr>
      <dsp:spPr>
        <a:xfrm>
          <a:off x="0" y="2185986"/>
          <a:ext cx="6728905" cy="0"/>
        </a:xfrm>
        <a:prstGeom prst="line">
          <a:avLst/>
        </a:prstGeom>
        <a:solidFill>
          <a:schemeClr val="accent2">
            <a:hueOff val="1803930"/>
            <a:satOff val="-30901"/>
            <a:lumOff val="-1307"/>
            <a:alphaOff val="0"/>
          </a:schemeClr>
        </a:solidFill>
        <a:ln w="12700" cap="flat" cmpd="sng" algn="ctr">
          <a:solidFill>
            <a:schemeClr val="accent2">
              <a:hueOff val="1803930"/>
              <a:satOff val="-30901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151CB-7DA1-AC4C-B257-511F9853594F}">
      <dsp:nvSpPr>
        <dsp:cNvPr id="0" name=""/>
        <dsp:cNvSpPr/>
      </dsp:nvSpPr>
      <dsp:spPr>
        <a:xfrm>
          <a:off x="0" y="2185986"/>
          <a:ext cx="6728905" cy="1092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Collected </a:t>
          </a:r>
          <a:r>
            <a:rPr lang="en-US" sz="2000" b="1" i="0" kern="1200" baseline="0" dirty="0"/>
            <a:t>top 5 videos, top 10 recommendations, and all comments</a:t>
          </a:r>
          <a:r>
            <a:rPr lang="en-US" sz="2000" b="0" i="0" kern="1200" baseline="0" dirty="0"/>
            <a:t> → traced links to platforms (</a:t>
          </a:r>
          <a:r>
            <a:rPr lang="en-US" sz="2000" b="0" i="0" kern="1200" baseline="0" dirty="0" err="1"/>
            <a:t>CivitAI</a:t>
          </a:r>
          <a:r>
            <a:rPr lang="en-US" sz="2000" b="0" i="0" kern="1200" baseline="0" dirty="0"/>
            <a:t>, GitHub, Discord) to map </a:t>
          </a:r>
          <a:r>
            <a:rPr lang="en-US" sz="2000" b="0" i="0" kern="1200" baseline="0" dirty="0" err="1"/>
            <a:t>underspheres</a:t>
          </a:r>
          <a:endParaRPr lang="en-US" sz="2000" kern="1200" dirty="0"/>
        </a:p>
      </dsp:txBody>
      <dsp:txXfrm>
        <a:off x="0" y="2185986"/>
        <a:ext cx="6728905" cy="1092993"/>
      </dsp:txXfrm>
    </dsp:sp>
    <dsp:sp modelId="{50F74C66-F040-EF45-A862-1D2910A21213}">
      <dsp:nvSpPr>
        <dsp:cNvPr id="0" name=""/>
        <dsp:cNvSpPr/>
      </dsp:nvSpPr>
      <dsp:spPr>
        <a:xfrm>
          <a:off x="0" y="3278979"/>
          <a:ext cx="6728905" cy="0"/>
        </a:xfrm>
        <a:prstGeom prst="line">
          <a:avLst/>
        </a:prstGeom>
        <a:solidFill>
          <a:schemeClr val="accent2">
            <a:hueOff val="2705895"/>
            <a:satOff val="-46352"/>
            <a:lumOff val="-1960"/>
            <a:alphaOff val="0"/>
          </a:schemeClr>
        </a:solidFill>
        <a:ln w="12700" cap="flat" cmpd="sng" algn="ctr">
          <a:solidFill>
            <a:schemeClr val="accent2">
              <a:hueOff val="2705895"/>
              <a:satOff val="-46352"/>
              <a:lumOff val="-19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D4606-6064-E345-B61E-65B636C01A3D}">
      <dsp:nvSpPr>
        <dsp:cNvPr id="0" name=""/>
        <dsp:cNvSpPr/>
      </dsp:nvSpPr>
      <dsp:spPr>
        <a:xfrm>
          <a:off x="0" y="3278979"/>
          <a:ext cx="6728905" cy="10929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/>
            <a:t>Content analysis on data collated, extracting links (networks) into </a:t>
          </a:r>
          <a:r>
            <a:rPr lang="en-US" sz="2000" b="0" i="0" kern="1200" baseline="0" dirty="0" err="1"/>
            <a:t>underspheres</a:t>
          </a:r>
          <a:r>
            <a:rPr lang="en-US" sz="2000" b="0" i="0" kern="1200" baseline="0" dirty="0"/>
            <a:t>. These pathways are </a:t>
          </a:r>
          <a:r>
            <a:rPr lang="en-US" sz="2000" b="0" i="0" kern="1200" baseline="0" dirty="0" err="1"/>
            <a:t>analysed</a:t>
          </a:r>
          <a:r>
            <a:rPr lang="en-US" sz="2000" b="0" i="0" kern="1200" baseline="0" dirty="0"/>
            <a:t>, focusing on how local contexts and their influence</a:t>
          </a:r>
          <a:endParaRPr lang="en-US" sz="2000" kern="1200" dirty="0">
            <a:solidFill>
              <a:srgbClr val="FF0000"/>
            </a:solidFill>
          </a:endParaRPr>
        </a:p>
      </dsp:txBody>
      <dsp:txXfrm>
        <a:off x="0" y="3278979"/>
        <a:ext cx="6728905" cy="10929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B6A0A-1A4A-9541-9A84-31D4045774DE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0F728-5B32-CF45-91A2-3A78011B59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6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1D227D51-204B-ED48-AF9A-0BE9633FE04A}"/>
              </a:ext>
            </a:extLst>
          </p:cNvPr>
          <p:cNvSpPr/>
          <p:nvPr/>
        </p:nvSpPr>
        <p:spPr>
          <a:xfrm>
            <a:off x="5224243" y="1096772"/>
            <a:ext cx="6503180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57A23F45-CDAE-8A40-8DE7-92A0BBC119B7}"/>
              </a:ext>
            </a:extLst>
          </p:cNvPr>
          <p:cNvSpPr/>
          <p:nvPr/>
        </p:nvSpPr>
        <p:spPr>
          <a:xfrm>
            <a:off x="501681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546383-CCC4-544B-B0D8-DE78DE39BB78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5D1728-714F-2942-A0D1-82FF9419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106" y="1625608"/>
            <a:ext cx="8035342" cy="2722164"/>
          </a:xfrm>
        </p:spPr>
        <p:txBody>
          <a:bodyPr anchor="b"/>
          <a:lstStyle>
            <a:lvl1pPr algn="l">
              <a:defRPr sz="8000" spc="-1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072D4-1496-3347-BBF8-5879DF263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106" y="4466845"/>
            <a:ext cx="8035342" cy="88290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FC724-B499-364B-AEB5-B6517F6A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7105" y="5708747"/>
            <a:ext cx="3882843" cy="365125"/>
          </a:xfrm>
        </p:spPr>
        <p:txBody>
          <a:bodyPr/>
          <a:lstStyle>
            <a:lvl1pPr>
              <a:defRPr sz="1400"/>
            </a:lvl1pPr>
          </a:lstStyle>
          <a:p>
            <a:fld id="{73C3BD54-29B9-3D42-B178-776ED395AA85}" type="datetimeFigureOut">
              <a:rPr lang="en-US" smtClean="0"/>
              <a:pPr/>
              <a:t>9/29/26</a:t>
            </a:fld>
            <a:endParaRPr lang="en-US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3889C-A4E9-B24E-818F-46A1124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F50F-250E-6D45-AEBC-2573FED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9F291BE0-7A7E-D04F-974F-9F4577FB2F46}"/>
              </a:ext>
            </a:extLst>
          </p:cNvPr>
          <p:cNvSpPr/>
          <p:nvPr/>
        </p:nvSpPr>
        <p:spPr>
          <a:xfrm>
            <a:off x="6163735" y="1096772"/>
            <a:ext cx="557106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BD33FF1F-6094-0B4A-A3E4-6B0D9283DB44}"/>
              </a:ext>
            </a:extLst>
          </p:cNvPr>
          <p:cNvSpPr/>
          <p:nvPr/>
        </p:nvSpPr>
        <p:spPr>
          <a:xfrm>
            <a:off x="11529484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78A6D9C-C7A5-414B-8CB7-E31470D7D28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D850E-6310-C04D-8CAC-B7FA9F33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B7FB3-5DFC-6547-9567-C0ABE874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7D2DB-A7B1-204E-8416-E938952B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24BA1-E2D0-1E4B-9DB3-664FE273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E64B2-36E4-5A4E-A78A-A629829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3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97F6C6D-13AE-FD40-841C-4AB96460C390}"/>
              </a:ext>
            </a:extLst>
          </p:cNvPr>
          <p:cNvSpPr/>
          <p:nvPr/>
        </p:nvSpPr>
        <p:spPr>
          <a:xfrm>
            <a:off x="4291015" y="1096772"/>
            <a:ext cx="7436404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24E27617-2112-2342-9FF1-39F2A241CCCC}"/>
              </a:ext>
            </a:extLst>
          </p:cNvPr>
          <p:cNvSpPr/>
          <p:nvPr/>
        </p:nvSpPr>
        <p:spPr>
          <a:xfrm>
            <a:off x="4086371" y="5624450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33CE582-7AFE-D048-B5BC-212A12A28F25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EAEF4-E84F-CF40-B27B-01E1D2AF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1881951"/>
            <a:ext cx="7335836" cy="1987707"/>
          </a:xfrm>
        </p:spPr>
        <p:txBody>
          <a:bodyPr anchor="b"/>
          <a:lstStyle>
            <a:lvl1pPr>
              <a:defRPr sz="60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7B7E1-CC48-2441-975D-F1A5412B8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49" y="3869661"/>
            <a:ext cx="7335836" cy="94846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26218-1FCF-7A4D-B138-D1B1DE91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84204-038C-FD4B-8E1C-0A9967BF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9AB9-E1C6-C841-B423-FD2BB13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7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057A-C120-5E4E-BB74-223EB6D0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B7BE-6258-C84C-8242-9865D136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11" y="2691637"/>
            <a:ext cx="4946643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D23CD-80DB-5740-AE68-76414CA3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903" y="2691637"/>
            <a:ext cx="4946639" cy="3189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FE0921-9102-1440-B315-778888723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7802F-1937-2F43-8FF4-846135D6F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609C72-E794-4F4F-8E09-D4883EED7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FEFA3E2-0F30-664C-AAE4-DE6526B5C71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3D7AFF-BC7E-BA41-9C64-B5F9619C0EA1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671D2311-E9B8-F041-A7B8-D5696903F22A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CA91-F119-0244-888A-95539A84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10" y="1204721"/>
            <a:ext cx="8266175" cy="14447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A3EAC-4422-D548-8D7F-E9944566F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11" y="2691638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40CA2-88A9-CC42-A375-8B87E47CC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111" y="3515550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5F960C-714E-2E4A-8141-A88F38274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6866" y="2691162"/>
            <a:ext cx="4946644" cy="82391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7BC24-C907-EC4B-872D-17429A65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6866" y="3515074"/>
            <a:ext cx="4946644" cy="2366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2A045-4283-3C47-B125-68CF3B19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BC25BC-2C98-574D-BCCD-E36CAB07F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A5C95A-7789-E042-8471-D442D9BB5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1BA5B-EDD8-B648-8A3E-E2B3570B1EA0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7476360-629C-DE48-85B7-F4BE6CC457D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C5F6C588-FC1B-3147-AFA1-CD7D76C5AEAC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15401-5318-7045-8AE3-B1A99F2D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E2F55F-EB76-AE49-B554-12B65B63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B6E6E-D81E-C44A-AC54-CBE0134C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025B9-9F46-3049-9977-0119B96D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5760068-EADA-2B4B-9819-CF981184FAEB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1DA7622-137E-184A-A93C-8DBB10318AE6}"/>
              </a:ext>
            </a:extLst>
          </p:cNvPr>
          <p:cNvSpPr/>
          <p:nvPr/>
        </p:nvSpPr>
        <p:spPr>
          <a:xfrm>
            <a:off x="11738231" y="1096772"/>
            <a:ext cx="453769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54FB0990-6F8D-B048-8309-19B0D1A41033}"/>
              </a:ext>
            </a:extLst>
          </p:cNvPr>
          <p:cNvSpPr/>
          <p:nvPr/>
        </p:nvSpPr>
        <p:spPr>
          <a:xfrm>
            <a:off x="1153128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7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81DD-2B1F-3444-8023-DD52318F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27EE3-DAA3-D948-B8FD-48417540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532D4-FFBF-6C47-A6C9-D55196D9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B8D5541-7726-BA46-8BFA-BF6AA8D42BD7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97F434CF-7503-CE4F-8426-C312C6315AD0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EDBFB2F-FE34-E349-9484-C275FBE3161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13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DCFD-BEE6-AC49-BABD-D8B89C3B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DE035-8260-4443-B1D9-A9C8D584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813" y="1508252"/>
            <a:ext cx="5606518" cy="4045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AA53-7507-D04B-9B8E-6A4F7122E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68295"/>
            <a:ext cx="4114800" cy="31858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6E11F-3003-0745-ACAB-FAA4E676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C11A6-59AC-FE45-8A1C-9DDC00582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D6F51E-1A94-034C-BBEE-C26A3AF0E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0B7D330-76C0-224C-9C3C-27C4D2B0DDB4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464D55-5C51-844B-A38A-8143590FB934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FD988250-C554-DE44-B887-57D0B2AA8E37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2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6C7C-36AD-9A4E-8524-8F44E883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3800"/>
            <a:ext cx="4114800" cy="107721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015248-4C80-3348-A8A9-6C9F5D32F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31151" y="1096772"/>
            <a:ext cx="6096270" cy="576122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3083-CA16-C54A-B130-7BEE6DF9D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49" y="2370666"/>
            <a:ext cx="4114800" cy="31834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C6EB5-D7D1-E247-B9D7-D319E5AA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F6CC-F5C4-9847-BADB-8B7441C8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63FE4-B2F5-7741-B517-533F1C98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B80A771-7D8E-0F4A-93A3-B977667D338E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9320FA-0E3A-2749-9085-DF30FA26F4BD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A3DF5D0-8A2C-A049-9132-EE1EF7D014D4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8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F6C0E12-251D-EA44-BF81-4ABDFBB94321}"/>
              </a:ext>
            </a:extLst>
          </p:cNvPr>
          <p:cNvSpPr/>
          <p:nvPr/>
        </p:nvSpPr>
        <p:spPr>
          <a:xfrm>
            <a:off x="7087169" y="1096772"/>
            <a:ext cx="4652226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C5FF4-095A-114E-87B6-73C7ADF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E6EC9-9650-2042-8581-5B4082F94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A0800-B373-3B40-B187-30AFE44C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4C1C-C790-B449-8C06-78E8303F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3E620-F86B-F447-AB06-DDAB3919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487CB5-43E0-974C-9DDC-252A8A37107F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E9CB83EF-4143-5A45-9B3A-9E70DD50253B}"/>
              </a:ext>
            </a:extLst>
          </p:cNvPr>
          <p:cNvSpPr/>
          <p:nvPr/>
        </p:nvSpPr>
        <p:spPr>
          <a:xfrm>
            <a:off x="11415183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F801-FF8E-6247-9065-D9304CD609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55667" y="1204722"/>
            <a:ext cx="1853360" cy="46766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E2615-7E4D-AB47-ACE6-236D716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73667" y="1204722"/>
            <a:ext cx="8274047" cy="46969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F0223-5AC9-374E-BD0C-344F67E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BD54-29B9-3D42-B178-776ED395AA85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DD42-54A1-E648-8829-140EC4C5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FDF8F-8DBC-8A47-8000-5BA35DF9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B3423-611C-6944-BA94-F2572F362413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2CE2A98-5154-A544-BE2A-FDC0811C19A0}"/>
              </a:ext>
            </a:extLst>
          </p:cNvPr>
          <p:cNvSpPr/>
          <p:nvPr/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4EC832-8181-5643-8A62-117E43F0E498}"/>
              </a:ext>
            </a:extLst>
          </p:cNvPr>
          <p:cNvSpPr/>
          <p:nvPr/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ross 9">
            <a:extLst>
              <a:ext uri="{FF2B5EF4-FFF2-40B4-BE49-F238E27FC236}">
                <a16:creationId xmlns:a16="http://schemas.microsoft.com/office/drawing/2014/main" id="{24AF3281-BC22-374D-A461-8B3181F600AA}"/>
              </a:ext>
            </a:extLst>
          </p:cNvPr>
          <p:cNvSpPr/>
          <p:nvPr/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0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52BFD-D607-6845-9C7B-1C8D3B4E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8267296" cy="1446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BB52FF-3B04-8245-BF0B-89C9E2933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691638"/>
            <a:ext cx="8267296" cy="318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9BFE-CBDD-C344-A21E-44A52F11B6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5149" y="59496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 smtClean="0">
                <a:latin typeface="+mn-lt"/>
              </a:defRPr>
            </a:lvl1pPr>
          </a:lstStyle>
          <a:p>
            <a:fld id="{73C3BD54-29B9-3D42-B178-776ED395AA85}" type="datetimeFigureOut">
              <a:rPr lang="en-US" smtClean="0"/>
              <a:pPr/>
              <a:t>9/29/26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71C0-3DCE-0743-946F-C7540DD78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543179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lang="en-US" sz="105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32ADB-4517-194F-8B4B-A9D26B3C0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3024" y="511175"/>
            <a:ext cx="914400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6BB3423-611C-6944-BA94-F2572F3624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3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System Font Regular"/>
        <a:buChar char="–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System Font Regular"/>
        <a:buChar char="–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oi.org/10.1177/1461444825133851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4F048CC-17C9-B246-BF2A-29E51AD1C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67AA9-142C-4032-79A9-BD81C07304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79" b="629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">
            <a:extLst>
              <a:ext uri="{FF2B5EF4-FFF2-40B4-BE49-F238E27FC236}">
                <a16:creationId xmlns:a16="http://schemas.microsoft.com/office/drawing/2014/main" id="{53C4D10E-16D3-5D49-A995-1FD27619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7883" y="1096771"/>
            <a:ext cx="4701054" cy="5761229"/>
          </a:xfrm>
          <a:prstGeom prst="rect">
            <a:avLst/>
          </a:prstGeom>
          <a:gradFill flip="none" rotWithShape="1">
            <a:gsLst>
              <a:gs pos="32000">
                <a:schemeClr val="bg1">
                  <a:alpha val="67000"/>
                </a:schemeClr>
              </a:gs>
              <a:gs pos="0">
                <a:schemeClr val="bg1">
                  <a:alpha val="55000"/>
                </a:schemeClr>
              </a:gs>
              <a:gs pos="99000">
                <a:schemeClr val="bg1">
                  <a:alpha val="5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/>
            <a:endParaRPr sz="2600" cap="all" dirty="0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5" name="Cross 24">
            <a:extLst>
              <a:ext uri="{FF2B5EF4-FFF2-40B4-BE49-F238E27FC236}">
                <a16:creationId xmlns:a16="http://schemas.microsoft.com/office/drawing/2014/main" id="{24124FF1-775D-AC4A-81D0-73FC0F54A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1505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BFDBB7C-3405-B2D8-4FB6-CE6D25A5E1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986362" y="1625608"/>
            <a:ext cx="3882842" cy="27221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0" numCol="1" anchorCtr="0" compatLnSpc="1">
            <a:prstTxWarp prst="textNoShape">
              <a:avLst/>
            </a:prstTxWarp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AU" sz="2700" b="1" dirty="0"/>
              <a:t>The Tower of Babel Effect: AI </a:t>
            </a:r>
            <a:r>
              <a:rPr lang="en-AU" sz="2700" b="1" dirty="0" err="1"/>
              <a:t>Underspheres</a:t>
            </a:r>
            <a:r>
              <a:rPr lang="en-AU" sz="2700" b="1" dirty="0"/>
              <a:t>, Creative Remix, and the Politics of Regulation across Singapore, Vietnam, and Australia</a:t>
            </a:r>
            <a:endParaRPr kumimoji="0" lang="en-US" altLang="en-US" sz="2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9FA6042-0814-8FAE-663D-61C19E4E5F9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86362" y="4466845"/>
            <a:ext cx="3882842" cy="8829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300" b="1" i="1" u="none" strike="noStrike" cap="none" normalizeH="0" baseline="0" dirty="0">
                <a:ln>
                  <a:noFill/>
                </a:ln>
                <a:effectLst/>
                <a:latin typeface="Aptos" panose="020B0004020202020204" pitchFamily="34" charset="0"/>
              </a:rPr>
              <a:t>Dr Milica Stilinovic, Associate Professor Jonathon Hutchinson, Dr Francesco Bailo</a:t>
            </a:r>
            <a:endParaRPr kumimoji="0" lang="en-US" altLang="en-US" sz="13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CE363F-7361-A345-BB3D-2E8D88197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3666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F125616-BBEB-A493-758C-C2E7EE92D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9AA0A6"/>
                </a:solidFill>
                <a:effectLst/>
                <a:latin typeface="Helvetica Neue" panose="02000503000000020004" pitchFamily="2" charset="0"/>
              </a:rPr>
              <a:t>rawpixel.com / Library of Congress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95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AD6C9E-B11C-071C-8405-D8BBA01AB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192" y="1204721"/>
            <a:ext cx="4133647" cy="1446550"/>
          </a:xfrm>
        </p:spPr>
        <p:txBody>
          <a:bodyPr>
            <a:normAutofit/>
          </a:bodyPr>
          <a:lstStyle/>
          <a:p>
            <a:r>
              <a:rPr lang="en-US" dirty="0" err="1"/>
              <a:t>Underspheres</a:t>
            </a:r>
            <a:r>
              <a:rPr lang="en-US" dirty="0"/>
              <a:t> 1.0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3243C18-39B8-19B8-11BE-9DACDCBFF9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93193" y="1940011"/>
            <a:ext cx="4133647" cy="45472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Underspheres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decentralised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global online “communities” where users collaboratively experiment with and remix generative AI systems. </a:t>
            </a:r>
            <a:r>
              <a:rPr lang="en-US" altLang="en-US" sz="1400" dirty="0">
                <a:latin typeface="Arial" panose="020B0604020202020204" pitchFamily="34" charset="0"/>
              </a:rPr>
              <a:t>Importantly, apolitical. 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Creative Practice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users actively adapt, modify, and redistribute AI models, driving new forms of digital creativity beyond intended uses (governance threat)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Risks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decentralised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remixing enables  potentially harmful outputs (e.g. deepfakes), develops risks to foundations of democratic practice (governance loophole).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Policy Gap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current AI governance focused on formal applications (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eg.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EU AI Act), failing to address informal, user-driven and experimental AI practices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en-AU" sz="1100" dirty="0"/>
              <a:t>Stilinovic, M., Bailo, F., &amp; Hutchinson, J. (2025). Creative </a:t>
            </a:r>
            <a:r>
              <a:rPr lang="en-AU" sz="1100" dirty="0" err="1"/>
              <a:t>Underspheres</a:t>
            </a:r>
            <a:r>
              <a:rPr lang="en-AU" sz="1100" dirty="0"/>
              <a:t> and democratic challenges: Exploring the implications of generative AI misuse. </a:t>
            </a:r>
            <a:r>
              <a:rPr lang="en-AU" sz="1100" i="1" dirty="0"/>
              <a:t>New Media &amp; Society. </a:t>
            </a:r>
            <a:r>
              <a:rPr lang="en-AU" sz="1100" u="sng" dirty="0">
                <a:hlinkClick r:id="rId2"/>
              </a:rPr>
              <a:t>https://doi.org/10.1177/14614448251338511</a:t>
            </a:r>
            <a:endParaRPr lang="en-AU" sz="1100" dirty="0"/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67B20-2CC5-AAE0-D07B-A6AF44C352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10" r="12971" b="-1"/>
          <a:stretch>
            <a:fillRect/>
          </a:stretch>
        </p:blipFill>
        <p:spPr>
          <a:xfrm>
            <a:off x="20" y="10"/>
            <a:ext cx="6967738" cy="6857990"/>
          </a:xfrm>
          <a:prstGeom prst="rect">
            <a:avLst/>
          </a:prstGeom>
        </p:spPr>
      </p:pic>
      <p:sp>
        <p:nvSpPr>
          <p:cNvPr id="42" name="Cross 41">
            <a:extLst>
              <a:ext uri="{FF2B5EF4-FFF2-40B4-BE49-F238E27FC236}">
                <a16:creationId xmlns:a16="http://schemas.microsoft.com/office/drawing/2014/main" id="{A12C7CBA-A034-9548-BC45-D37C25C00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0326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449ED22-D9F5-F848-A98A-7181D4EE7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3666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4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62DF3-DA66-46F4-9BD3-D6F7CEF0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 tower of Babel Emerging in AI policymaking?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EFFF3-0845-8B9E-A4A1-E4889F73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b="1" dirty="0"/>
              <a:t>TOWER OF BABEL</a:t>
            </a:r>
            <a:br>
              <a:rPr lang="en-AU" dirty="0"/>
            </a:br>
            <a:r>
              <a:rPr lang="en-AU" dirty="0"/>
              <a:t>One language → many languages</a:t>
            </a:r>
            <a:br>
              <a:rPr lang="en-AU" dirty="0"/>
            </a:br>
            <a:r>
              <a:rPr lang="en-AU" dirty="0"/>
              <a:t>Breakdown in understanding</a:t>
            </a:r>
          </a:p>
          <a:p>
            <a:r>
              <a:rPr lang="en-AU" b="1" dirty="0"/>
              <a:t>POLICYMAKING</a:t>
            </a:r>
            <a:br>
              <a:rPr lang="en-AU" dirty="0"/>
            </a:br>
            <a:r>
              <a:rPr lang="en-AU" dirty="0"/>
              <a:t>Global technology → local governance</a:t>
            </a:r>
            <a:br>
              <a:rPr lang="en-AU" dirty="0"/>
            </a:br>
            <a:r>
              <a:rPr lang="en-AU" dirty="0"/>
              <a:t>Fragmented regulatory approaches</a:t>
            </a:r>
            <a:br>
              <a:rPr lang="en-AU" dirty="0"/>
            </a:br>
            <a:r>
              <a:rPr lang="en-AU" b="1" dirty="0"/>
              <a:t>Governance systems don’t “speak” to each other</a:t>
            </a:r>
          </a:p>
          <a:p>
            <a:r>
              <a:rPr lang="en-AU" b="1" dirty="0"/>
              <a:t>WE WANTED TO EXPLORE THIS:</a:t>
            </a:r>
          </a:p>
          <a:p>
            <a:pPr marL="0" indent="0">
              <a:buNone/>
            </a:pPr>
            <a:r>
              <a:rPr lang="en-AU" b="1" dirty="0"/>
              <a:t>     </a:t>
            </a:r>
            <a:r>
              <a:rPr lang="en-AU" dirty="0"/>
              <a:t>As global AI practices move across borders, does governance move       with them?</a:t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08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CBDA2F-51A7-75F1-FAC9-C5EDCF30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0"/>
            <a:ext cx="3198777" cy="4344711"/>
          </a:xfrm>
        </p:spPr>
        <p:txBody>
          <a:bodyPr>
            <a:normAutofit/>
          </a:bodyPr>
          <a:lstStyle/>
          <a:p>
            <a:r>
              <a:rPr lang="en-US" altLang="en-US" sz="3700" b="1">
                <a:latin typeface="Arial" panose="020B0604020202020204" pitchFamily="34" charset="0"/>
              </a:rPr>
              <a:t>Methodology – Tower of Babel Study</a:t>
            </a:r>
            <a:br>
              <a:rPr lang="en-US" altLang="en-US" sz="3700" b="1">
                <a:latin typeface="Arial" panose="020B0604020202020204" pitchFamily="34" charset="0"/>
              </a:rPr>
            </a:br>
            <a:endParaRPr lang="en-US" sz="37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2E6E09-FCB0-5F41-8BAE-C0581D54B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8B9AAF-3BFF-3546-915C-8BDE34AD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096772"/>
            <a:ext cx="263565" cy="5761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ross 15">
            <a:extLst>
              <a:ext uri="{FF2B5EF4-FFF2-40B4-BE49-F238E27FC236}">
                <a16:creationId xmlns:a16="http://schemas.microsoft.com/office/drawing/2014/main" id="{90012D5C-1270-714B-AFB4-7E632827B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48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6AC3C781-CB32-04F5-F162-8C2CEAA66E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055763"/>
              </p:ext>
            </p:extLst>
          </p:nvPr>
        </p:nvGraphicFramePr>
        <p:xfrm>
          <a:off x="4489428" y="1508251"/>
          <a:ext cx="6728905" cy="4371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2561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86345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Data collection: YouTube recommendations &amp; comments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i="1">
                <a:solidFill>
                  <a:srgbClr val="555555"/>
                </a:solidFill>
              </a:defRPr>
            </a:pPr>
            <a:r>
              <a:t>One search-and-click session per condition; recommendations captured via Selenium, comments/metadata via YouTube Data API v3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64592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</a:rPr>
                        <a:t>Condition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Seed videos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Unique videos</a:t>
                      </a:r>
                    </a:p>
                    <a:p>
                      <a:r>
                        <a:t>recommended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Metadata</a:t>
                      </a:r>
                    </a:p>
                    <a:p>
                      <a:r>
                        <a:t>collected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Videos with</a:t>
                      </a:r>
                    </a:p>
                    <a:p>
                      <a:r>
                        <a:t>≥1 comment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Comment rows</a:t>
                      </a:r>
                    </a:p>
                    <a:p>
                      <a:r>
                        <a:t>(incl. replies)</a:t>
                      </a:r>
                    </a:p>
                  </a:txBody>
                  <a:tcPr>
                    <a:solidFill>
                      <a:srgbClr val="1F3B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02020"/>
                          </a:solidFill>
                        </a:rPr>
                        <a:t>Vietnam – English search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6,627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02020"/>
                          </a:solidFill>
                        </a:rPr>
                        <a:t>Vietnam – Vietnamese search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3,289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02020"/>
                          </a:solidFill>
                        </a:rPr>
                        <a:t>Australia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8,188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02020"/>
                          </a:solidFill>
                        </a:rPr>
                        <a:t>Singapore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</a:rPr>
                        <a:t>7,025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</a:rPr>
                        <a:t>Total (unique, deduped)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</a:rPr>
                        <a:t>65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</a:rPr>
                        <a:t>138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</a:rPr>
                        <a:t>136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</a:rPr>
                        <a:t>13,992</a:t>
                      </a:r>
                    </a:p>
                  </a:txBody>
                  <a:tcPr>
                    <a:solidFill>
                      <a:srgbClr val="E4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035040"/>
            <a:ext cx="11247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138 unique videos across all conditions (175 raw slots, deduped for overlap); 2 videos returned no metadata (removed/private). Pilot stage — single run per condition.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9E3846-8D0B-B14A-817A-7FAC9DDA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00E7B-66FD-8271-B9D8-21816EB7E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49" y="1204721"/>
            <a:ext cx="4114799" cy="14465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700" dirty="0"/>
              <a:t>Example – Australian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9190D-68FF-33F8-C9C3-853F839CE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691638"/>
            <a:ext cx="4114799" cy="31885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500" dirty="0" err="1"/>
              <a:t>Youtube</a:t>
            </a:r>
            <a:r>
              <a:rPr lang="en-GB" sz="1500" dirty="0"/>
              <a:t> video led to link to </a:t>
            </a:r>
            <a:r>
              <a:rPr lang="en-GB" sz="1500" dirty="0" err="1"/>
              <a:t>Civitlink</a:t>
            </a:r>
            <a:r>
              <a:rPr lang="en-GB" sz="1500" dirty="0"/>
              <a:t> server (</a:t>
            </a:r>
            <a:r>
              <a:rPr lang="en-GB" sz="1500" dirty="0" err="1"/>
              <a:t>undersphere</a:t>
            </a:r>
            <a:r>
              <a:rPr lang="en-GB" sz="1500" dirty="0"/>
              <a:t> entry point)</a:t>
            </a:r>
          </a:p>
          <a:p>
            <a:pPr>
              <a:lnSpc>
                <a:spcPct val="90000"/>
              </a:lnSpc>
            </a:pPr>
            <a:r>
              <a:rPr lang="en-GB" sz="1500" dirty="0" err="1"/>
              <a:t>CivitAI</a:t>
            </a:r>
            <a:r>
              <a:rPr lang="en-GB" sz="1500" dirty="0"/>
              <a:t> - desktop tool that lets you download and manage AI models from the </a:t>
            </a:r>
            <a:r>
              <a:rPr lang="en-GB" sz="1500" dirty="0" err="1"/>
              <a:t>Civitai</a:t>
            </a:r>
            <a:r>
              <a:rPr lang="en-GB" sz="1500" dirty="0"/>
              <a:t> website directly into your local generation software with a single click.</a:t>
            </a:r>
          </a:p>
          <a:p>
            <a:pPr>
              <a:lnSpc>
                <a:spcPct val="90000"/>
              </a:lnSpc>
            </a:pPr>
            <a:r>
              <a:rPr lang="en-GB" sz="1500" dirty="0"/>
              <a:t>Banned in Aus - used to create non-consensual intimate imagery. Available in Vietnam.</a:t>
            </a:r>
          </a:p>
          <a:p>
            <a:pPr>
              <a:lnSpc>
                <a:spcPct val="90000"/>
              </a:lnSpc>
            </a:pPr>
            <a:r>
              <a:rPr lang="en-GB" sz="1500" dirty="0"/>
              <a:t>Ban created backlash among creatives – lobbying encouraged (political outcome). Output mismatch.</a:t>
            </a:r>
          </a:p>
          <a:p>
            <a:pPr>
              <a:lnSpc>
                <a:spcPct val="90000"/>
              </a:lnSpc>
            </a:pPr>
            <a:endParaRPr lang="en-GB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0CF74-2BEF-CA27-3BC7-0B5FF79E89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19537"/>
          <a:stretch>
            <a:fillRect/>
          </a:stretch>
        </p:blipFill>
        <p:spPr>
          <a:xfrm>
            <a:off x="5224242" y="10"/>
            <a:ext cx="6967758" cy="6857990"/>
          </a:xfrm>
          <a:prstGeom prst="rect">
            <a:avLst/>
          </a:prstGeom>
        </p:spPr>
      </p:pic>
      <p:sp>
        <p:nvSpPr>
          <p:cNvPr id="14" name="Cross 13">
            <a:extLst>
              <a:ext uri="{FF2B5EF4-FFF2-40B4-BE49-F238E27FC236}">
                <a16:creationId xmlns:a16="http://schemas.microsoft.com/office/drawing/2014/main" id="{EAB1217A-7C36-3A41-8536-BC68C4521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6810" y="5618903"/>
            <a:ext cx="524933" cy="524933"/>
          </a:xfrm>
          <a:prstGeom prst="plus">
            <a:avLst>
              <a:gd name="adj" fmla="val 39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A5172B-100A-154D-8648-280629D6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81559" y="976630"/>
            <a:ext cx="1336774" cy="120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230430"/>
      </p:ext>
    </p:extLst>
  </p:cSld>
  <p:clrMapOvr>
    <a:masterClrMapping/>
  </p:clrMapOvr>
</p:sld>
</file>

<file path=ppt/theme/theme1.xml><?xml version="1.0" encoding="utf-8"?>
<a:theme xmlns:a="http://schemas.openxmlformats.org/drawingml/2006/main" name="MadridVTI">
  <a:themeElements>
    <a:clrScheme name="Madrid R3">
      <a:dk1>
        <a:srgbClr val="000000"/>
      </a:dk1>
      <a:lt1>
        <a:srgbClr val="FFFFFF"/>
      </a:lt1>
      <a:dk2>
        <a:srgbClr val="3A3C45"/>
      </a:dk2>
      <a:lt2>
        <a:srgbClr val="E9EFF1"/>
      </a:lt2>
      <a:accent1>
        <a:srgbClr val="E24400"/>
      </a:accent1>
      <a:accent2>
        <a:srgbClr val="F38E00"/>
      </a:accent2>
      <a:accent3>
        <a:srgbClr val="89B336"/>
      </a:accent3>
      <a:accent4>
        <a:srgbClr val="30B9B9"/>
      </a:accent4>
      <a:accent5>
        <a:srgbClr val="748CF4"/>
      </a:accent5>
      <a:accent6>
        <a:srgbClr val="A673F4"/>
      </a:accent6>
      <a:hlink>
        <a:srgbClr val="008EE6"/>
      </a:hlink>
      <a:folHlink>
        <a:srgbClr val="C1A187"/>
      </a:folHlink>
    </a:clrScheme>
    <a:fontScheme name="Madrid">
      <a:majorFont>
        <a:latin typeface="Seaford Display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ridVTI" id="{5F675924-ADDD-6B4C-A2D4-69150D1F0C16}" vid="{BEA84270-19BD-7342-8ABF-EFF1668AF1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4171</TotalTime>
  <Words>570</Words>
  <Application>Microsoft Macintosh PowerPoint</Application>
  <PresentationFormat>Widescreen</PresentationFormat>
  <Paragraphs>68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Avenir Next</vt:lpstr>
      <vt:lpstr>Helvetica Neue</vt:lpstr>
      <vt:lpstr>Seaford Display</vt:lpstr>
      <vt:lpstr>System Font Regular</vt:lpstr>
      <vt:lpstr>Tenorite</vt:lpstr>
      <vt:lpstr>MadridVTI</vt:lpstr>
      <vt:lpstr>The Tower of Babel Effect: AI Underspheres, Creative Remix, and the Politics of Regulation across Singapore, Vietnam, and Australia</vt:lpstr>
      <vt:lpstr>Underspheres 1.0</vt:lpstr>
      <vt:lpstr>Is the tower of Babel Emerging in AI policymaking?</vt:lpstr>
      <vt:lpstr>Methodology – Tower of Babel Study </vt:lpstr>
      <vt:lpstr>PowerPoint Presentation</vt:lpstr>
      <vt:lpstr>Example – Australian pathway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Milica Stilinovic</dc:creator>
  <cp:lastModifiedBy>Milica Stilinovic</cp:lastModifiedBy>
  <cp:revision>6</cp:revision>
  <dcterms:created xsi:type="dcterms:W3CDTF">2026-04-19T04:50:00Z</dcterms:created>
  <dcterms:modified xsi:type="dcterms:W3CDTF">2026-09-29T02:18:18Z</dcterms:modified>
</cp:coreProperties>
</file>